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7" r:id="rId2"/>
    <p:sldId id="276" r:id="rId3"/>
    <p:sldId id="257" r:id="rId4"/>
    <p:sldId id="258"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16142-4EF2-42D4-A91F-FD0F2D9FBAE0}" type="datetimeFigureOut">
              <a:rPr lang="en-US" smtClean="0"/>
              <a:pPr/>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98EBD-F4B2-47C2-9988-C418FBDFBE45}" type="slidenum">
              <a:rPr lang="en-US" smtClean="0"/>
              <a:pPr/>
              <a:t>‹#›</a:t>
            </a:fld>
            <a:endParaRPr lang="en-US"/>
          </a:p>
        </p:txBody>
      </p:sp>
    </p:spTree>
    <p:extLst>
      <p:ext uri="{BB962C8B-B14F-4D97-AF65-F5344CB8AC3E}">
        <p14:creationId xmlns:p14="http://schemas.microsoft.com/office/powerpoint/2010/main" val="377070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4498B-E719-4240-8AF6-F4957B0D68D1}" type="slidenum">
              <a:rPr lang="en-US" smtClean="0"/>
              <a:pPr/>
              <a:t>3</a:t>
            </a:fld>
            <a:endParaRPr lang="en-US"/>
          </a:p>
        </p:txBody>
      </p:sp>
    </p:spTree>
    <p:extLst>
      <p:ext uri="{BB962C8B-B14F-4D97-AF65-F5344CB8AC3E}">
        <p14:creationId xmlns:p14="http://schemas.microsoft.com/office/powerpoint/2010/main" val="194085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13</a:t>
            </a:fld>
            <a:endParaRPr lang="en-US"/>
          </a:p>
        </p:txBody>
      </p:sp>
    </p:spTree>
    <p:extLst>
      <p:ext uri="{BB962C8B-B14F-4D97-AF65-F5344CB8AC3E}">
        <p14:creationId xmlns:p14="http://schemas.microsoft.com/office/powerpoint/2010/main" val="161523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14</a:t>
            </a:fld>
            <a:endParaRPr lang="en-US"/>
          </a:p>
        </p:txBody>
      </p:sp>
    </p:spTree>
    <p:extLst>
      <p:ext uri="{BB962C8B-B14F-4D97-AF65-F5344CB8AC3E}">
        <p14:creationId xmlns:p14="http://schemas.microsoft.com/office/powerpoint/2010/main" val="309737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15</a:t>
            </a:fld>
            <a:endParaRPr lang="en-US"/>
          </a:p>
        </p:txBody>
      </p:sp>
    </p:spTree>
    <p:extLst>
      <p:ext uri="{BB962C8B-B14F-4D97-AF65-F5344CB8AC3E}">
        <p14:creationId xmlns:p14="http://schemas.microsoft.com/office/powerpoint/2010/main" val="381922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16</a:t>
            </a:fld>
            <a:endParaRPr lang="en-US"/>
          </a:p>
        </p:txBody>
      </p:sp>
    </p:spTree>
    <p:extLst>
      <p:ext uri="{BB962C8B-B14F-4D97-AF65-F5344CB8AC3E}">
        <p14:creationId xmlns:p14="http://schemas.microsoft.com/office/powerpoint/2010/main" val="1743767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17</a:t>
            </a:fld>
            <a:endParaRPr lang="en-US"/>
          </a:p>
        </p:txBody>
      </p:sp>
    </p:spTree>
    <p:extLst>
      <p:ext uri="{BB962C8B-B14F-4D97-AF65-F5344CB8AC3E}">
        <p14:creationId xmlns:p14="http://schemas.microsoft.com/office/powerpoint/2010/main" val="238888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18</a:t>
            </a:fld>
            <a:endParaRPr lang="en-US"/>
          </a:p>
        </p:txBody>
      </p:sp>
    </p:spTree>
    <p:extLst>
      <p:ext uri="{BB962C8B-B14F-4D97-AF65-F5344CB8AC3E}">
        <p14:creationId xmlns:p14="http://schemas.microsoft.com/office/powerpoint/2010/main" val="4015092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19</a:t>
            </a:fld>
            <a:endParaRPr lang="en-US"/>
          </a:p>
        </p:txBody>
      </p:sp>
    </p:spTree>
    <p:extLst>
      <p:ext uri="{BB962C8B-B14F-4D97-AF65-F5344CB8AC3E}">
        <p14:creationId xmlns:p14="http://schemas.microsoft.com/office/powerpoint/2010/main" val="291939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20</a:t>
            </a:fld>
            <a:endParaRPr lang="en-US"/>
          </a:p>
        </p:txBody>
      </p:sp>
    </p:spTree>
    <p:extLst>
      <p:ext uri="{BB962C8B-B14F-4D97-AF65-F5344CB8AC3E}">
        <p14:creationId xmlns:p14="http://schemas.microsoft.com/office/powerpoint/2010/main" val="2718657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21</a:t>
            </a:fld>
            <a:endParaRPr lang="en-US"/>
          </a:p>
        </p:txBody>
      </p:sp>
    </p:spTree>
    <p:extLst>
      <p:ext uri="{BB962C8B-B14F-4D97-AF65-F5344CB8AC3E}">
        <p14:creationId xmlns:p14="http://schemas.microsoft.com/office/powerpoint/2010/main" val="65166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4</a:t>
            </a:fld>
            <a:endParaRPr lang="en-US"/>
          </a:p>
        </p:txBody>
      </p:sp>
    </p:spTree>
    <p:extLst>
      <p:ext uri="{BB962C8B-B14F-4D97-AF65-F5344CB8AC3E}">
        <p14:creationId xmlns:p14="http://schemas.microsoft.com/office/powerpoint/2010/main" val="160854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6</a:t>
            </a:fld>
            <a:endParaRPr lang="en-US"/>
          </a:p>
        </p:txBody>
      </p:sp>
    </p:spTree>
    <p:extLst>
      <p:ext uri="{BB962C8B-B14F-4D97-AF65-F5344CB8AC3E}">
        <p14:creationId xmlns:p14="http://schemas.microsoft.com/office/powerpoint/2010/main" val="271408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7</a:t>
            </a:fld>
            <a:endParaRPr lang="en-US"/>
          </a:p>
        </p:txBody>
      </p:sp>
    </p:spTree>
    <p:extLst>
      <p:ext uri="{BB962C8B-B14F-4D97-AF65-F5344CB8AC3E}">
        <p14:creationId xmlns:p14="http://schemas.microsoft.com/office/powerpoint/2010/main" val="297497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8</a:t>
            </a:fld>
            <a:endParaRPr lang="en-US"/>
          </a:p>
        </p:txBody>
      </p:sp>
    </p:spTree>
    <p:extLst>
      <p:ext uri="{BB962C8B-B14F-4D97-AF65-F5344CB8AC3E}">
        <p14:creationId xmlns:p14="http://schemas.microsoft.com/office/powerpoint/2010/main" val="144604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9</a:t>
            </a:fld>
            <a:endParaRPr lang="en-US"/>
          </a:p>
        </p:txBody>
      </p:sp>
    </p:spTree>
    <p:extLst>
      <p:ext uri="{BB962C8B-B14F-4D97-AF65-F5344CB8AC3E}">
        <p14:creationId xmlns:p14="http://schemas.microsoft.com/office/powerpoint/2010/main" val="338998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10</a:t>
            </a:fld>
            <a:endParaRPr lang="en-US"/>
          </a:p>
        </p:txBody>
      </p:sp>
    </p:spTree>
    <p:extLst>
      <p:ext uri="{BB962C8B-B14F-4D97-AF65-F5344CB8AC3E}">
        <p14:creationId xmlns:p14="http://schemas.microsoft.com/office/powerpoint/2010/main" val="365224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11</a:t>
            </a:fld>
            <a:endParaRPr lang="en-US"/>
          </a:p>
        </p:txBody>
      </p:sp>
    </p:spTree>
    <p:extLst>
      <p:ext uri="{BB962C8B-B14F-4D97-AF65-F5344CB8AC3E}">
        <p14:creationId xmlns:p14="http://schemas.microsoft.com/office/powerpoint/2010/main" val="316822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98EBD-F4B2-47C2-9988-C418FBDFBE45}" type="slidenum">
              <a:rPr lang="en-US" smtClean="0"/>
              <a:pPr/>
              <a:t>12</a:t>
            </a:fld>
            <a:endParaRPr lang="en-US"/>
          </a:p>
        </p:txBody>
      </p:sp>
    </p:spTree>
    <p:extLst>
      <p:ext uri="{BB962C8B-B14F-4D97-AF65-F5344CB8AC3E}">
        <p14:creationId xmlns:p14="http://schemas.microsoft.com/office/powerpoint/2010/main" val="287712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C4E0FC1-E5A9-4343-9DF6-3F6637F05E95}"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E9B95-0B16-4355-8833-43EE3CC5AF1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4E0FC1-E5A9-4343-9DF6-3F6637F05E95}"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E9B95-0B16-4355-8833-43EE3CC5AF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4E0FC1-E5A9-4343-9DF6-3F6637F05E95}" type="datetimeFigureOut">
              <a:rPr lang="en-US" smtClean="0"/>
              <a:pPr/>
              <a:t>7/23/2014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64E9B95-0B16-4355-8833-43EE3CC5AF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4E0FC1-E5A9-4343-9DF6-3F6637F05E95}"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E9B95-0B16-4355-8833-43EE3CC5AF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4E0FC1-E5A9-4343-9DF6-3F6637F05E95}"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E9B95-0B16-4355-8833-43EE3CC5AF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4E0FC1-E5A9-4343-9DF6-3F6637F05E95}"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E9B95-0B16-4355-8833-43EE3CC5AF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4E0FC1-E5A9-4343-9DF6-3F6637F05E95}" type="datetimeFigureOut">
              <a:rPr lang="en-US" smtClean="0"/>
              <a:pPr/>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E9B95-0B16-4355-8833-43EE3CC5AF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4E0FC1-E5A9-4343-9DF6-3F6637F05E95}" type="datetimeFigureOut">
              <a:rPr lang="en-US" smtClean="0"/>
              <a:pPr/>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E9B95-0B16-4355-8833-43EE3CC5AF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E0FC1-E5A9-4343-9DF6-3F6637F05E95}" type="datetimeFigureOut">
              <a:rPr lang="en-US" smtClean="0"/>
              <a:pPr/>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E9B95-0B16-4355-8833-43EE3CC5AF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4E0FC1-E5A9-4343-9DF6-3F6637F05E95}"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E9B95-0B16-4355-8833-43EE3CC5AF1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C4E0FC1-E5A9-4343-9DF6-3F6637F05E95}" type="datetimeFigureOut">
              <a:rPr lang="en-US" smtClean="0"/>
              <a:pPr/>
              <a:t>7/23/2014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64E9B95-0B16-4355-8833-43EE3CC5AF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C4E0FC1-E5A9-4343-9DF6-3F6637F05E95}" type="datetimeFigureOut">
              <a:rPr lang="en-US" smtClean="0"/>
              <a:pPr/>
              <a:t>7/23/2014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64E9B95-0B16-4355-8833-43EE3CC5AF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262443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Advent Preparation</a:t>
            </a:r>
            <a:endParaRPr lang="en-US" dirty="0"/>
          </a:p>
        </p:txBody>
      </p:sp>
      <p:sp>
        <p:nvSpPr>
          <p:cNvPr id="8" name="Content Placeholder 7"/>
          <p:cNvSpPr>
            <a:spLocks noGrp="1"/>
          </p:cNvSpPr>
          <p:nvPr>
            <p:ph sz="half" idx="1"/>
          </p:nvPr>
        </p:nvSpPr>
        <p:spPr>
          <a:xfrm>
            <a:off x="457200" y="1773936"/>
            <a:ext cx="4038600" cy="4779264"/>
          </a:xfrm>
        </p:spPr>
        <p:txBody>
          <a:bodyPr>
            <a:normAutofit/>
          </a:bodyPr>
          <a:lstStyle/>
          <a:p>
            <a:pPr>
              <a:spcAft>
                <a:spcPts val="1200"/>
              </a:spcAft>
            </a:pPr>
            <a:r>
              <a:rPr lang="en-US" dirty="0" smtClean="0"/>
              <a:t>Advent is </a:t>
            </a:r>
            <a:r>
              <a:rPr lang="en-US" u="sng" dirty="0" smtClean="0"/>
              <a:t>not</a:t>
            </a:r>
            <a:r>
              <a:rPr lang="en-US" dirty="0" smtClean="0"/>
              <a:t>  yet Christmas!  Be a refuge from the secular world!</a:t>
            </a:r>
          </a:p>
          <a:p>
            <a:pPr>
              <a:spcAft>
                <a:spcPts val="1200"/>
              </a:spcAft>
            </a:pPr>
            <a:r>
              <a:rPr lang="en-US" dirty="0" smtClean="0"/>
              <a:t>Advent gathering rites</a:t>
            </a:r>
          </a:p>
          <a:p>
            <a:pPr>
              <a:spcAft>
                <a:spcPts val="1200"/>
              </a:spcAft>
            </a:pPr>
            <a:r>
              <a:rPr lang="en-US" dirty="0" smtClean="0"/>
              <a:t>Advent wreath</a:t>
            </a:r>
          </a:p>
          <a:p>
            <a:pPr>
              <a:spcAft>
                <a:spcPts val="1200"/>
              </a:spcAft>
            </a:pPr>
            <a:r>
              <a:rPr lang="en-US" dirty="0" smtClean="0"/>
              <a:t>Midweek Advent services – yes or no?</a:t>
            </a:r>
          </a:p>
          <a:p>
            <a:r>
              <a:rPr lang="en-US" dirty="0" smtClean="0"/>
              <a:t>Service of Lessons and Carols (CW:OS)</a:t>
            </a:r>
          </a:p>
        </p:txBody>
      </p:sp>
      <p:pic>
        <p:nvPicPr>
          <p:cNvPr id="11" name="Content Placeholder 10" descr="Advent wreath 1.jpg"/>
          <p:cNvPicPr>
            <a:picLocks noGrp="1" noChangeAspect="1"/>
          </p:cNvPicPr>
          <p:nvPr>
            <p:ph sz="half" idx="2"/>
          </p:nvPr>
        </p:nvPicPr>
        <p:blipFill>
          <a:blip r:embed="rId3" cstate="print"/>
          <a:stretch>
            <a:fillRect/>
          </a:stretch>
        </p:blipFill>
        <p:spPr>
          <a:xfrm>
            <a:off x="4648200" y="2362200"/>
            <a:ext cx="4038600" cy="30289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51062"/>
          </a:xfrm>
        </p:spPr>
        <p:txBody>
          <a:bodyPr>
            <a:normAutofit fontScale="90000"/>
          </a:bodyPr>
          <a:lstStyle/>
          <a:p>
            <a:pPr algn="ctr"/>
            <a:r>
              <a:rPr lang="en-US" dirty="0" smtClean="0"/>
              <a:t>Christmas: Celebrate the Incarnation</a:t>
            </a:r>
            <a:endParaRPr lang="en-US" dirty="0"/>
          </a:p>
        </p:txBody>
      </p:sp>
      <p:sp>
        <p:nvSpPr>
          <p:cNvPr id="3" name="Content Placeholder 2"/>
          <p:cNvSpPr>
            <a:spLocks noGrp="1"/>
          </p:cNvSpPr>
          <p:nvPr>
            <p:ph sz="half" idx="1"/>
          </p:nvPr>
        </p:nvSpPr>
        <p:spPr>
          <a:xfrm>
            <a:off x="457200" y="1773936"/>
            <a:ext cx="5029200" cy="4779264"/>
          </a:xfrm>
        </p:spPr>
        <p:txBody>
          <a:bodyPr/>
          <a:lstStyle/>
          <a:p>
            <a:pPr>
              <a:spcAft>
                <a:spcPts val="600"/>
              </a:spcAft>
              <a:buNone/>
            </a:pPr>
            <a:r>
              <a:rPr lang="en-US" b="1" dirty="0" smtClean="0"/>
              <a:t>CHRISTMAS EVE OBJECTIVES</a:t>
            </a:r>
          </a:p>
          <a:p>
            <a:r>
              <a:rPr lang="en-US" dirty="0" smtClean="0"/>
              <a:t>Early family service</a:t>
            </a:r>
          </a:p>
          <a:p>
            <a:r>
              <a:rPr lang="en-US" dirty="0" smtClean="0"/>
              <a:t>Late outreach/adult service</a:t>
            </a:r>
          </a:p>
          <a:p>
            <a:r>
              <a:rPr lang="en-US" dirty="0" smtClean="0"/>
              <a:t>Nine Lessons &amp; Carols </a:t>
            </a:r>
            <a:r>
              <a:rPr lang="en-US" sz="2400" dirty="0" smtClean="0"/>
              <a:t>(CW:OS)</a:t>
            </a:r>
          </a:p>
          <a:p>
            <a:pPr>
              <a:spcBef>
                <a:spcPts val="2400"/>
              </a:spcBef>
              <a:spcAft>
                <a:spcPts val="600"/>
              </a:spcAft>
              <a:buNone/>
            </a:pPr>
            <a:r>
              <a:rPr lang="en-US" b="1" dirty="0" smtClean="0"/>
              <a:t>OBSERVE CHRISTMAS DAY</a:t>
            </a:r>
          </a:p>
          <a:p>
            <a:r>
              <a:rPr lang="en-US" dirty="0" smtClean="0"/>
              <a:t>The festival of the Nativity</a:t>
            </a:r>
          </a:p>
          <a:p>
            <a:r>
              <a:rPr lang="en-US" dirty="0" smtClean="0"/>
              <a:t>Include the Sacrament</a:t>
            </a:r>
          </a:p>
          <a:p>
            <a:r>
              <a:rPr lang="en-US" dirty="0" smtClean="0"/>
              <a:t>Confession of faith: Second Portion of </a:t>
            </a:r>
            <a:r>
              <a:rPr lang="en-US" dirty="0" err="1" smtClean="0"/>
              <a:t>Athanasian</a:t>
            </a:r>
            <a:r>
              <a:rPr lang="en-US" dirty="0" smtClean="0"/>
              <a:t> Creed</a:t>
            </a:r>
            <a:endParaRPr lang="en-US" dirty="0"/>
          </a:p>
        </p:txBody>
      </p:sp>
      <p:pic>
        <p:nvPicPr>
          <p:cNvPr id="7" name="Content Placeholder 6" descr="A011-B2.TIF"/>
          <p:cNvPicPr>
            <a:picLocks noGrp="1" noChangeAspect="1"/>
          </p:cNvPicPr>
          <p:nvPr>
            <p:ph sz="half" idx="2"/>
          </p:nvPr>
        </p:nvPicPr>
        <p:blipFill>
          <a:blip r:embed="rId3" cstate="print"/>
          <a:stretch>
            <a:fillRect/>
          </a:stretch>
        </p:blipFill>
        <p:spPr>
          <a:xfrm>
            <a:off x="6019800" y="2743200"/>
            <a:ext cx="2700528" cy="263956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Epiphany: Christ Is Revealed as God</a:t>
            </a:r>
            <a:endParaRPr lang="en-US" dirty="0"/>
          </a:p>
        </p:txBody>
      </p:sp>
      <p:sp>
        <p:nvSpPr>
          <p:cNvPr id="3" name="Content Placeholder 2"/>
          <p:cNvSpPr>
            <a:spLocks noGrp="1"/>
          </p:cNvSpPr>
          <p:nvPr>
            <p:ph sz="half" idx="1"/>
          </p:nvPr>
        </p:nvSpPr>
        <p:spPr/>
        <p:txBody>
          <a:bodyPr/>
          <a:lstStyle/>
          <a:p>
            <a:pPr>
              <a:spcAft>
                <a:spcPts val="1200"/>
              </a:spcAft>
              <a:buNone/>
            </a:pPr>
            <a:r>
              <a:rPr lang="en-US" b="1" dirty="0" smtClean="0"/>
              <a:t>EPIPHANY DAY – Jan. 6</a:t>
            </a:r>
          </a:p>
          <a:p>
            <a:pPr>
              <a:spcAft>
                <a:spcPts val="1200"/>
              </a:spcAft>
            </a:pPr>
            <a:r>
              <a:rPr lang="en-US" dirty="0" smtClean="0"/>
              <a:t>The forgotten festival</a:t>
            </a:r>
          </a:p>
          <a:p>
            <a:pPr>
              <a:spcAft>
                <a:spcPts val="1200"/>
              </a:spcAft>
            </a:pPr>
            <a:r>
              <a:rPr lang="en-US" dirty="0" smtClean="0"/>
              <a:t>Midweek service?  Second Sunday after Christmas?</a:t>
            </a:r>
          </a:p>
          <a:p>
            <a:pPr>
              <a:spcAft>
                <a:spcPts val="1200"/>
              </a:spcAft>
            </a:pPr>
            <a:r>
              <a:rPr lang="en-US" dirty="0" smtClean="0"/>
              <a:t>Plan a retreat or Bible Class series reviewing world mission work</a:t>
            </a:r>
            <a:endParaRPr lang="en-US" dirty="0"/>
          </a:p>
        </p:txBody>
      </p:sp>
      <p:pic>
        <p:nvPicPr>
          <p:cNvPr id="5" name="Content Placeholder 4" descr="A017-A.TIF"/>
          <p:cNvPicPr>
            <a:picLocks noGrp="1" noChangeAspect="1"/>
          </p:cNvPicPr>
          <p:nvPr>
            <p:ph sz="half" idx="2"/>
          </p:nvPr>
        </p:nvPicPr>
        <p:blipFill>
          <a:blip r:embed="rId3" cstate="print"/>
          <a:stretch>
            <a:fillRect/>
          </a:stretch>
        </p:blipFill>
        <p:spPr>
          <a:xfrm>
            <a:off x="4648200" y="1828800"/>
            <a:ext cx="4038600" cy="42212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Epiphany: Christ Is Revealed as God</a:t>
            </a:r>
            <a:endParaRPr lang="en-US" dirty="0"/>
          </a:p>
        </p:txBody>
      </p:sp>
      <p:sp>
        <p:nvSpPr>
          <p:cNvPr id="3" name="Content Placeholder 2"/>
          <p:cNvSpPr>
            <a:spLocks noGrp="1"/>
          </p:cNvSpPr>
          <p:nvPr>
            <p:ph idx="1"/>
          </p:nvPr>
        </p:nvSpPr>
        <p:spPr>
          <a:xfrm>
            <a:off x="457200" y="1775191"/>
            <a:ext cx="8229600" cy="4930409"/>
          </a:xfrm>
        </p:spPr>
        <p:txBody>
          <a:bodyPr>
            <a:normAutofit fontScale="92500" lnSpcReduction="10000"/>
          </a:bodyPr>
          <a:lstStyle/>
          <a:p>
            <a:r>
              <a:rPr lang="en-US" b="1" dirty="0" smtClean="0"/>
              <a:t>FIRST SUNDAY:  Jesus’ Baptism</a:t>
            </a:r>
          </a:p>
          <a:p>
            <a:pPr lvl="1">
              <a:spcBef>
                <a:spcPts val="0"/>
              </a:spcBef>
              <a:spcAft>
                <a:spcPts val="1800"/>
              </a:spcAft>
            </a:pPr>
            <a:r>
              <a:rPr lang="en-US" dirty="0" smtClean="0"/>
              <a:t>Remembrance of Baptism (CW:OS)</a:t>
            </a:r>
          </a:p>
          <a:p>
            <a:r>
              <a:rPr lang="en-US" b="1" dirty="0" smtClean="0"/>
              <a:t>MIDDLE SUNDAYS:</a:t>
            </a:r>
          </a:p>
          <a:p>
            <a:pPr lvl="1">
              <a:spcBef>
                <a:spcPts val="0"/>
              </a:spcBef>
            </a:pPr>
            <a:r>
              <a:rPr lang="en-US" dirty="0" smtClean="0"/>
              <a:t>Second Sunday’s Gospel from John</a:t>
            </a:r>
          </a:p>
          <a:p>
            <a:pPr lvl="1">
              <a:spcBef>
                <a:spcPts val="0"/>
              </a:spcBef>
            </a:pPr>
            <a:r>
              <a:rPr lang="en-US" dirty="0" smtClean="0"/>
              <a:t>Other Sunday’s Gospel from </a:t>
            </a:r>
            <a:r>
              <a:rPr lang="en-US" dirty="0" err="1" smtClean="0"/>
              <a:t>Synoptics</a:t>
            </a:r>
            <a:endParaRPr lang="en-US" dirty="0" smtClean="0"/>
          </a:p>
          <a:p>
            <a:pPr lvl="2">
              <a:spcBef>
                <a:spcPts val="0"/>
              </a:spcBef>
            </a:pPr>
            <a:r>
              <a:rPr lang="en-US" dirty="0" smtClean="0"/>
              <a:t>Year A – Matthew –  Preaching (Sermon on the Mount)</a:t>
            </a:r>
          </a:p>
          <a:p>
            <a:pPr lvl="2">
              <a:spcBef>
                <a:spcPts val="0"/>
              </a:spcBef>
            </a:pPr>
            <a:r>
              <a:rPr lang="en-US" dirty="0" smtClean="0"/>
              <a:t>Year B – Mark – Miracles</a:t>
            </a:r>
          </a:p>
          <a:p>
            <a:pPr lvl="2">
              <a:spcBef>
                <a:spcPts val="0"/>
              </a:spcBef>
            </a:pPr>
            <a:r>
              <a:rPr lang="en-US" dirty="0" smtClean="0"/>
              <a:t>Year C – Luke – Teaching</a:t>
            </a:r>
          </a:p>
          <a:p>
            <a:pPr>
              <a:spcBef>
                <a:spcPts val="1800"/>
              </a:spcBef>
            </a:pPr>
            <a:r>
              <a:rPr lang="en-US" b="1" dirty="0" smtClean="0"/>
              <a:t>LAST SUNDAY:  Jesus’ Transfiguration</a:t>
            </a:r>
          </a:p>
          <a:p>
            <a:pPr lvl="1">
              <a:spcBef>
                <a:spcPts val="0"/>
              </a:spcBef>
            </a:pPr>
            <a:r>
              <a:rPr lang="en-US" dirty="0" smtClean="0"/>
              <a:t>Always observed regardless of season’s length</a:t>
            </a:r>
          </a:p>
          <a:p>
            <a:pPr lvl="1">
              <a:spcBef>
                <a:spcPts val="0"/>
              </a:spcBef>
            </a:pPr>
            <a:r>
              <a:rPr lang="en-US" dirty="0" smtClean="0"/>
              <a:t>Preparatory for Lent</a:t>
            </a:r>
          </a:p>
          <a:p>
            <a:pPr lvl="1">
              <a:spcBef>
                <a:spcPts val="0"/>
              </a:spcBef>
            </a:pPr>
            <a:r>
              <a:rPr lang="en-US" dirty="0" smtClean="0"/>
              <a:t>Farewell to Alleluia (CW:OS)</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Ash Wednesday &amp; Repentance</a:t>
            </a:r>
            <a:endParaRPr lang="en-US" dirty="0"/>
          </a:p>
        </p:txBody>
      </p:sp>
      <p:sp>
        <p:nvSpPr>
          <p:cNvPr id="3" name="Content Placeholder 2"/>
          <p:cNvSpPr>
            <a:spLocks noGrp="1"/>
          </p:cNvSpPr>
          <p:nvPr>
            <p:ph sz="half" idx="1"/>
          </p:nvPr>
        </p:nvSpPr>
        <p:spPr/>
        <p:txBody>
          <a:bodyPr>
            <a:normAutofit lnSpcReduction="10000"/>
          </a:bodyPr>
          <a:lstStyle/>
          <a:p>
            <a:pPr>
              <a:spcBef>
                <a:spcPts val="1200"/>
              </a:spcBef>
            </a:pPr>
            <a:r>
              <a:rPr lang="en-US" dirty="0" smtClean="0"/>
              <a:t>Ash Wednesday is distinct from other midweek Lent services</a:t>
            </a:r>
          </a:p>
          <a:p>
            <a:pPr>
              <a:spcBef>
                <a:spcPts val="1200"/>
              </a:spcBef>
            </a:pPr>
            <a:r>
              <a:rPr lang="en-US" dirty="0" smtClean="0"/>
              <a:t>Services in CW:OS</a:t>
            </a:r>
          </a:p>
          <a:p>
            <a:pPr lvl="1">
              <a:spcBef>
                <a:spcPts val="600"/>
              </a:spcBef>
            </a:pPr>
            <a:r>
              <a:rPr lang="en-US" dirty="0" smtClean="0"/>
              <a:t>Imposition of Ashes</a:t>
            </a:r>
          </a:p>
          <a:p>
            <a:pPr lvl="1">
              <a:spcBef>
                <a:spcPts val="600"/>
              </a:spcBef>
            </a:pPr>
            <a:r>
              <a:rPr lang="en-US" dirty="0" smtClean="0"/>
              <a:t>Corporate Confession and Absolution</a:t>
            </a:r>
          </a:p>
          <a:p>
            <a:pPr>
              <a:spcBef>
                <a:spcPts val="1200"/>
              </a:spcBef>
            </a:pPr>
            <a:r>
              <a:rPr lang="en-US" dirty="0" smtClean="0"/>
              <a:t>Liturgical color: Black</a:t>
            </a:r>
          </a:p>
          <a:p>
            <a:pPr>
              <a:spcBef>
                <a:spcPts val="1200"/>
              </a:spcBef>
            </a:pPr>
            <a:r>
              <a:rPr lang="en-US" dirty="0" smtClean="0"/>
              <a:t>Inclusion of the Sacrament?</a:t>
            </a:r>
            <a:endParaRPr lang="en-US" dirty="0"/>
          </a:p>
        </p:txBody>
      </p:sp>
      <p:pic>
        <p:nvPicPr>
          <p:cNvPr id="2050" name="Picture 2" descr="C:\Users\Johnold\Pictures\Church\Images\IM001007.JPG"/>
          <p:cNvPicPr>
            <a:picLocks noChangeAspect="1" noChangeArrowheads="1"/>
          </p:cNvPicPr>
          <p:nvPr/>
        </p:nvPicPr>
        <p:blipFill rotWithShape="1">
          <a:blip r:embed="rId3" cstate="print"/>
          <a:srcRect l="22760" r="18065"/>
          <a:stretch/>
        </p:blipFill>
        <p:spPr bwMode="auto">
          <a:xfrm>
            <a:off x="6750775" y="2514600"/>
            <a:ext cx="1981200" cy="2487930"/>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012" y="1566026"/>
            <a:ext cx="1909763" cy="2831718"/>
          </a:xfrm>
          <a:prstGeom prst="rect">
            <a:avLst/>
          </a:prstGeom>
        </p:spPr>
      </p:pic>
      <p:pic>
        <p:nvPicPr>
          <p:cNvPr id="6" name="Content Placeholder 5"/>
          <p:cNvPicPr>
            <a:picLocks noGrp="1" noChangeAspect="1"/>
          </p:cNvPicPr>
          <p:nvPr>
            <p:ph sz="half" idx="2"/>
          </p:nvPr>
        </p:nvPicPr>
        <p:blipFill>
          <a:blip r:embed="rId5"/>
          <a:stretch>
            <a:fillRect/>
          </a:stretch>
        </p:blipFill>
        <p:spPr>
          <a:xfrm>
            <a:off x="4724400" y="4800600"/>
            <a:ext cx="2552846" cy="191695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Lent: Christ in Conflict</a:t>
            </a:r>
            <a:endParaRPr lang="en-US" dirty="0"/>
          </a:p>
        </p:txBody>
      </p:sp>
      <p:sp>
        <p:nvSpPr>
          <p:cNvPr id="3" name="Content Placeholder 2"/>
          <p:cNvSpPr>
            <a:spLocks noGrp="1"/>
          </p:cNvSpPr>
          <p:nvPr>
            <p:ph sz="half" idx="1"/>
          </p:nvPr>
        </p:nvSpPr>
        <p:spPr>
          <a:xfrm>
            <a:off x="228600" y="1773936"/>
            <a:ext cx="4343400" cy="4931664"/>
          </a:xfrm>
        </p:spPr>
        <p:txBody>
          <a:bodyPr>
            <a:normAutofit fontScale="92500" lnSpcReduction="10000"/>
          </a:bodyPr>
          <a:lstStyle/>
          <a:p>
            <a:pPr>
              <a:spcBef>
                <a:spcPts val="600"/>
              </a:spcBef>
            </a:pPr>
            <a:r>
              <a:rPr lang="en-US" dirty="0" smtClean="0"/>
              <a:t>Focus</a:t>
            </a:r>
          </a:p>
          <a:p>
            <a:pPr lvl="1">
              <a:spcBef>
                <a:spcPts val="600"/>
              </a:spcBef>
            </a:pPr>
            <a:r>
              <a:rPr lang="en-US" dirty="0" smtClean="0"/>
              <a:t>Sundays: Christ confronts his enemies and ours</a:t>
            </a:r>
          </a:p>
          <a:p>
            <a:pPr lvl="1">
              <a:spcBef>
                <a:spcPts val="600"/>
              </a:spcBef>
            </a:pPr>
            <a:r>
              <a:rPr lang="en-US" dirty="0" smtClean="0"/>
              <a:t>Midweek: Passion history</a:t>
            </a:r>
          </a:p>
          <a:p>
            <a:pPr>
              <a:spcBef>
                <a:spcPts val="1200"/>
              </a:spcBef>
            </a:pPr>
            <a:r>
              <a:rPr lang="en-US" dirty="0" smtClean="0"/>
              <a:t>Orders of Worship</a:t>
            </a:r>
          </a:p>
          <a:p>
            <a:pPr lvl="1">
              <a:spcBef>
                <a:spcPts val="600"/>
              </a:spcBef>
            </a:pPr>
            <a:r>
              <a:rPr lang="en-US" dirty="0" smtClean="0"/>
              <a:t>Sunday: Gathering Rite</a:t>
            </a:r>
          </a:p>
          <a:p>
            <a:pPr lvl="1">
              <a:spcBef>
                <a:spcPts val="600"/>
              </a:spcBef>
            </a:pPr>
            <a:r>
              <a:rPr lang="en-US" dirty="0" smtClean="0"/>
              <a:t>Midweek: Prayer at the Close of Day (CW:OS)</a:t>
            </a:r>
          </a:p>
          <a:p>
            <a:pPr>
              <a:spcBef>
                <a:spcPts val="1200"/>
              </a:spcBef>
            </a:pPr>
            <a:r>
              <a:rPr lang="en-US" dirty="0" smtClean="0"/>
              <a:t>Celebrating with muted joy</a:t>
            </a:r>
          </a:p>
          <a:p>
            <a:pPr lvl="1">
              <a:spcBef>
                <a:spcPts val="600"/>
              </a:spcBef>
            </a:pPr>
            <a:r>
              <a:rPr lang="en-US" dirty="0" smtClean="0"/>
              <a:t>Omit alleluias, Song of Praise</a:t>
            </a:r>
          </a:p>
          <a:p>
            <a:pPr lvl="1">
              <a:spcBef>
                <a:spcPts val="600"/>
              </a:spcBef>
            </a:pPr>
            <a:r>
              <a:rPr lang="en-US" dirty="0" smtClean="0"/>
              <a:t>A somber Lenten season intensifies the joy of Easter</a:t>
            </a:r>
          </a:p>
          <a:p>
            <a:endParaRPr lang="en-US" dirty="0"/>
          </a:p>
        </p:txBody>
      </p:sp>
      <p:pic>
        <p:nvPicPr>
          <p:cNvPr id="6" name="Content Placeholder 4" descr="Banner Lent 1.jpg"/>
          <p:cNvPicPr>
            <a:picLocks noChangeAspect="1"/>
          </p:cNvPicPr>
          <p:nvPr/>
        </p:nvPicPr>
        <p:blipFill>
          <a:blip r:embed="rId3" cstate="print"/>
          <a:stretch>
            <a:fillRect/>
          </a:stretch>
        </p:blipFill>
        <p:spPr>
          <a:xfrm>
            <a:off x="4648200" y="1600200"/>
            <a:ext cx="2317086" cy="3429000"/>
          </a:xfrm>
          <a:prstGeom prst="rect">
            <a:avLst/>
          </a:prstGeom>
        </p:spPr>
      </p:pic>
      <p:pic>
        <p:nvPicPr>
          <p:cNvPr id="8" name="Content Placeholder 4" descr="Banner Lent 2.jpg"/>
          <p:cNvPicPr>
            <a:picLocks noGrp="1" noChangeAspect="1"/>
          </p:cNvPicPr>
          <p:nvPr>
            <p:ph sz="half" idx="2"/>
          </p:nvPr>
        </p:nvPicPr>
        <p:blipFill>
          <a:blip r:embed="rId4" cstate="print"/>
          <a:stretch>
            <a:fillRect/>
          </a:stretch>
        </p:blipFill>
        <p:spPr>
          <a:xfrm>
            <a:off x="6813210" y="3657600"/>
            <a:ext cx="2330790" cy="3200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Holy Week:</a:t>
            </a:r>
            <a:br>
              <a:rPr lang="en-US" dirty="0" smtClean="0"/>
            </a:br>
            <a:r>
              <a:rPr lang="en-US" dirty="0" smtClean="0"/>
              <a:t>The High Point of the Church Year</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PALM SUNDAY</a:t>
            </a:r>
          </a:p>
          <a:p>
            <a:pPr lvl="1"/>
            <a:r>
              <a:rPr lang="en-US" dirty="0" smtClean="0"/>
              <a:t>Procession with Palms (CW:OS) with the entire assembly or a selected group (school children)?</a:t>
            </a:r>
          </a:p>
          <a:p>
            <a:pPr lvl="1"/>
            <a:r>
              <a:rPr lang="en-US" dirty="0" smtClean="0"/>
              <a:t>Sunday of the Passion (an option particularly useful where there are no midweek Lent services)</a:t>
            </a:r>
          </a:p>
          <a:p>
            <a:pPr>
              <a:spcBef>
                <a:spcPts val="1200"/>
              </a:spcBef>
            </a:pPr>
            <a:r>
              <a:rPr lang="en-US" b="1" dirty="0" smtClean="0"/>
              <a:t>MAUNDY THURSDAY</a:t>
            </a:r>
          </a:p>
          <a:p>
            <a:pPr lvl="1"/>
            <a:r>
              <a:rPr lang="en-US" dirty="0" smtClean="0"/>
              <a:t>Highlight the Institution of the Sacrament</a:t>
            </a:r>
          </a:p>
          <a:p>
            <a:pPr lvl="1"/>
            <a:r>
              <a:rPr lang="en-US" dirty="0" smtClean="0"/>
              <a:t>Stripping of the Altar at the conclusion (CW:OS)</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GOOD FRIDAY </a:t>
            </a:r>
            <a:r>
              <a:rPr lang="en-US" sz="2400" dirty="0" smtClean="0"/>
              <a:t>(CW:OS)</a:t>
            </a:r>
          </a:p>
          <a:p>
            <a:pPr lvl="1"/>
            <a:r>
              <a:rPr lang="en-US" dirty="0" smtClean="0"/>
              <a:t>Service of the Cross</a:t>
            </a:r>
          </a:p>
          <a:p>
            <a:pPr lvl="1"/>
            <a:r>
              <a:rPr lang="en-US" dirty="0" smtClean="0"/>
              <a:t>Service of Seven Words</a:t>
            </a:r>
          </a:p>
          <a:p>
            <a:pPr lvl="1"/>
            <a:r>
              <a:rPr lang="en-US" dirty="0" smtClean="0"/>
              <a:t>Service of Darkness</a:t>
            </a:r>
          </a:p>
          <a:p>
            <a:pPr>
              <a:spcBef>
                <a:spcPts val="1200"/>
              </a:spcBef>
            </a:pPr>
            <a:r>
              <a:rPr lang="en-US" b="1" dirty="0" smtClean="0"/>
              <a:t>EASTER EVE</a:t>
            </a:r>
          </a:p>
          <a:p>
            <a:pPr lvl="1"/>
            <a:r>
              <a:rPr lang="en-US" dirty="0" smtClean="0"/>
              <a:t>Vigil of Easter (CW:OS)</a:t>
            </a:r>
          </a:p>
          <a:p>
            <a:pPr lvl="1"/>
            <a:r>
              <a:rPr lang="en-US" dirty="0" smtClean="0"/>
              <a:t>Logistics and details are important!</a:t>
            </a:r>
          </a:p>
          <a:p>
            <a:pPr lvl="1"/>
            <a:r>
              <a:rPr lang="en-US" dirty="0" smtClean="0"/>
              <a:t>Key transitional moment of the church year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Easter:  Christ Is Risen!</a:t>
            </a:r>
            <a:endParaRPr lang="en-US" dirty="0"/>
          </a:p>
        </p:txBody>
      </p:sp>
      <p:sp>
        <p:nvSpPr>
          <p:cNvPr id="3" name="Content Placeholder 2"/>
          <p:cNvSpPr>
            <a:spLocks noGrp="1"/>
          </p:cNvSpPr>
          <p:nvPr>
            <p:ph sz="half" idx="1"/>
          </p:nvPr>
        </p:nvSpPr>
        <p:spPr>
          <a:xfrm>
            <a:off x="457200" y="1773936"/>
            <a:ext cx="4038600" cy="4779264"/>
          </a:xfrm>
        </p:spPr>
        <p:txBody>
          <a:bodyPr>
            <a:normAutofit fontScale="85000" lnSpcReduction="10000"/>
          </a:bodyPr>
          <a:lstStyle/>
          <a:p>
            <a:pPr>
              <a:spcAft>
                <a:spcPts val="1200"/>
              </a:spcAft>
            </a:pPr>
            <a:r>
              <a:rPr lang="en-US" dirty="0" smtClean="0"/>
              <a:t>Note two sets of </a:t>
            </a:r>
            <a:r>
              <a:rPr lang="en-US" dirty="0" err="1" smtClean="0"/>
              <a:t>Propers</a:t>
            </a:r>
            <a:r>
              <a:rPr lang="en-US" dirty="0" smtClean="0"/>
              <a:t>: Easter Dawn and Easter Day</a:t>
            </a:r>
          </a:p>
          <a:p>
            <a:pPr>
              <a:spcAft>
                <a:spcPts val="1200"/>
              </a:spcAft>
            </a:pPr>
            <a:r>
              <a:rPr lang="en-US" dirty="0" smtClean="0"/>
              <a:t>Include the Sacrament in a service not intended for outreach (Vigil, Sunrise)</a:t>
            </a:r>
          </a:p>
          <a:p>
            <a:r>
              <a:rPr lang="en-US" dirty="0" smtClean="0"/>
              <a:t>“This Is the Feast” (CW #265) replaces the major Song of Praise this season</a:t>
            </a:r>
          </a:p>
          <a:p>
            <a:pPr lvl="1"/>
            <a:r>
              <a:rPr lang="en-US" dirty="0" smtClean="0"/>
              <a:t>Other settings are available</a:t>
            </a:r>
          </a:p>
          <a:p>
            <a:pPr lvl="1"/>
            <a:r>
              <a:rPr lang="en-US" dirty="0" smtClean="0"/>
              <a:t>CWS canticles #787 &amp; #788 may also be suitable</a:t>
            </a:r>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70956"/>
            <a:ext cx="4038600" cy="30289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Easter:  Christ Is Risen!</a:t>
            </a:r>
            <a:endParaRPr lang="en-US" dirty="0"/>
          </a:p>
        </p:txBody>
      </p:sp>
      <p:sp>
        <p:nvSpPr>
          <p:cNvPr id="3" name="Content Placeholder 2"/>
          <p:cNvSpPr>
            <a:spLocks noGrp="1"/>
          </p:cNvSpPr>
          <p:nvPr>
            <p:ph sz="half" idx="1"/>
          </p:nvPr>
        </p:nvSpPr>
        <p:spPr/>
        <p:txBody>
          <a:bodyPr>
            <a:normAutofit/>
          </a:bodyPr>
          <a:lstStyle/>
          <a:p>
            <a:pPr>
              <a:spcBef>
                <a:spcPts val="600"/>
              </a:spcBef>
            </a:pPr>
            <a:r>
              <a:rPr lang="en-US" dirty="0" smtClean="0"/>
              <a:t>Use a rotating set of psalm settings for each year in the lectionary (Psalm 118)</a:t>
            </a:r>
          </a:p>
          <a:p>
            <a:pPr>
              <a:spcBef>
                <a:spcPts val="600"/>
              </a:spcBef>
            </a:pPr>
            <a:r>
              <a:rPr lang="en-US" dirty="0" smtClean="0"/>
              <a:t>Establish the use of the paschal candle</a:t>
            </a:r>
          </a:p>
          <a:p>
            <a:pPr>
              <a:spcBef>
                <a:spcPts val="600"/>
              </a:spcBef>
            </a:pPr>
            <a:r>
              <a:rPr lang="en-US" dirty="0" smtClean="0"/>
              <a:t>Easter is a day </a:t>
            </a:r>
            <a:r>
              <a:rPr lang="en-US" u="sng" dirty="0" smtClean="0"/>
              <a:t>and</a:t>
            </a:r>
            <a:r>
              <a:rPr lang="en-US" dirty="0" smtClean="0"/>
              <a:t> a season.  Retain the mood of the season with Easter hymns</a:t>
            </a:r>
            <a:endParaRPr lang="en-US" dirty="0"/>
          </a:p>
        </p:txBody>
      </p:sp>
      <p:pic>
        <p:nvPicPr>
          <p:cNvPr id="7" name="Content Placeholder 6" descr="HPIM0550.JPG"/>
          <p:cNvPicPr>
            <a:picLocks noGrp="1" noChangeAspect="1"/>
          </p:cNvPicPr>
          <p:nvPr>
            <p:ph sz="half" idx="2"/>
          </p:nvPr>
        </p:nvPicPr>
        <p:blipFill>
          <a:blip r:embed="rId3" cstate="print"/>
          <a:stretch>
            <a:fillRect/>
          </a:stretch>
        </p:blipFill>
        <p:spPr>
          <a:xfrm>
            <a:off x="4933355" y="1773238"/>
            <a:ext cx="3468290" cy="462438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Ascension</a:t>
            </a:r>
            <a:endParaRPr lang="en-US" dirty="0"/>
          </a:p>
        </p:txBody>
      </p:sp>
      <p:sp>
        <p:nvSpPr>
          <p:cNvPr id="3" name="Content Placeholder 2"/>
          <p:cNvSpPr>
            <a:spLocks noGrp="1"/>
          </p:cNvSpPr>
          <p:nvPr>
            <p:ph sz="half" idx="1"/>
          </p:nvPr>
        </p:nvSpPr>
        <p:spPr/>
        <p:txBody>
          <a:bodyPr>
            <a:normAutofit/>
          </a:bodyPr>
          <a:lstStyle/>
          <a:p>
            <a:r>
              <a:rPr lang="en-US" dirty="0" smtClean="0"/>
              <a:t>Celebrate on the Seventh Sunday of Easter if a midweek service is not feasible</a:t>
            </a:r>
          </a:p>
          <a:p>
            <a:pPr>
              <a:spcBef>
                <a:spcPts val="1200"/>
              </a:spcBef>
            </a:pPr>
            <a:r>
              <a:rPr lang="en-US" dirty="0" smtClean="0"/>
              <a:t>Recess the paschal candle at the end of the service, or extinguish the candle during the Gospel reading (Luke 24:51)</a:t>
            </a:r>
          </a:p>
        </p:txBody>
      </p:sp>
      <p:pic>
        <p:nvPicPr>
          <p:cNvPr id="5" name="Content Placeholder 4" descr="C059-90.TIF"/>
          <p:cNvPicPr>
            <a:picLocks noGrp="1" noChangeAspect="1"/>
          </p:cNvPicPr>
          <p:nvPr>
            <p:ph sz="half" idx="2"/>
          </p:nvPr>
        </p:nvPicPr>
        <p:blipFill>
          <a:blip r:embed="rId3" cstate="print"/>
          <a:stretch>
            <a:fillRect/>
          </a:stretch>
        </p:blipFill>
        <p:spPr>
          <a:xfrm>
            <a:off x="5590402" y="1773238"/>
            <a:ext cx="2154196" cy="46243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5045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Pentecost:  The Time of the Church</a:t>
            </a:r>
            <a:endParaRPr lang="en-US" dirty="0"/>
          </a:p>
        </p:txBody>
      </p:sp>
      <p:sp>
        <p:nvSpPr>
          <p:cNvPr id="3" name="Content Placeholder 2"/>
          <p:cNvSpPr>
            <a:spLocks noGrp="1"/>
          </p:cNvSpPr>
          <p:nvPr>
            <p:ph sz="half" idx="1"/>
          </p:nvPr>
        </p:nvSpPr>
        <p:spPr>
          <a:xfrm>
            <a:off x="304800" y="1676400"/>
            <a:ext cx="4419600" cy="4953000"/>
          </a:xfrm>
        </p:spPr>
        <p:txBody>
          <a:bodyPr>
            <a:normAutofit fontScale="85000" lnSpcReduction="20000"/>
          </a:bodyPr>
          <a:lstStyle/>
          <a:p>
            <a:r>
              <a:rPr lang="en-US" b="1" dirty="0" smtClean="0"/>
              <a:t>PENTECOST DAY</a:t>
            </a:r>
          </a:p>
          <a:p>
            <a:pPr lvl="1"/>
            <a:r>
              <a:rPr lang="en-US" dirty="0" smtClean="0"/>
              <a:t>The Coming of the Holy Spirit (Acts 2) and “birthday” of the Christian Church</a:t>
            </a:r>
          </a:p>
          <a:p>
            <a:pPr lvl="1"/>
            <a:r>
              <a:rPr lang="en-US" dirty="0" smtClean="0"/>
              <a:t>Explanation of the Third Article (Small Catechism)</a:t>
            </a:r>
          </a:p>
          <a:p>
            <a:pPr>
              <a:spcBef>
                <a:spcPts val="1200"/>
              </a:spcBef>
            </a:pPr>
            <a:r>
              <a:rPr lang="en-US" b="1" dirty="0" smtClean="0"/>
              <a:t>TRINITY SUNDAY</a:t>
            </a:r>
          </a:p>
          <a:p>
            <a:pPr lvl="1"/>
            <a:r>
              <a:rPr lang="en-US" dirty="0" smtClean="0"/>
              <a:t>First Sunday after Pentecost</a:t>
            </a:r>
          </a:p>
          <a:p>
            <a:pPr lvl="1"/>
            <a:r>
              <a:rPr lang="en-US" dirty="0" smtClean="0"/>
              <a:t>Use the first portion of the Athanasian Creed</a:t>
            </a:r>
          </a:p>
          <a:p>
            <a:pPr>
              <a:spcBef>
                <a:spcPts val="1200"/>
              </a:spcBef>
            </a:pPr>
            <a:r>
              <a:rPr lang="en-US" b="1" dirty="0" smtClean="0"/>
              <a:t>OTHER OCCASIONS</a:t>
            </a:r>
          </a:p>
          <a:p>
            <a:pPr lvl="1">
              <a:spcBef>
                <a:spcPts val="480"/>
              </a:spcBef>
            </a:pPr>
            <a:r>
              <a:rPr lang="en-US" dirty="0" smtClean="0"/>
              <a:t>WELS Walking Together Sunday</a:t>
            </a:r>
          </a:p>
          <a:p>
            <a:pPr lvl="1">
              <a:spcBef>
                <a:spcPts val="480"/>
              </a:spcBef>
            </a:pPr>
            <a:r>
              <a:rPr lang="en-US" dirty="0" smtClean="0"/>
              <a:t>Fall Mission Festival</a:t>
            </a:r>
          </a:p>
          <a:p>
            <a:pPr lvl="1">
              <a:spcBef>
                <a:spcPts val="480"/>
              </a:spcBef>
            </a:pPr>
            <a:r>
              <a:rPr lang="en-US" dirty="0" smtClean="0"/>
              <a:t>Stewardship Emphasis</a:t>
            </a:r>
          </a:p>
          <a:p>
            <a:pPr lvl="1">
              <a:spcBef>
                <a:spcPts val="480"/>
              </a:spcBef>
            </a:pPr>
            <a:r>
              <a:rPr lang="en-US" dirty="0" smtClean="0"/>
              <a:t>Christian Education Sunday</a:t>
            </a:r>
            <a:endParaRPr lang="en-US" dirty="0"/>
          </a:p>
        </p:txBody>
      </p:sp>
      <p:pic>
        <p:nvPicPr>
          <p:cNvPr id="6" name="Content Placeholder 5" descr="Antioch triptych.jpg"/>
          <p:cNvPicPr>
            <a:picLocks noGrp="1" noChangeAspect="1"/>
          </p:cNvPicPr>
          <p:nvPr>
            <p:ph sz="half" idx="2"/>
          </p:nvPr>
        </p:nvPicPr>
        <p:blipFill>
          <a:blip r:embed="rId3" cstate="print"/>
          <a:stretch>
            <a:fillRect/>
          </a:stretch>
        </p:blipFill>
        <p:spPr>
          <a:xfrm>
            <a:off x="5285182" y="1918410"/>
            <a:ext cx="3174498" cy="448239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 Time Season</a:t>
            </a:r>
            <a:endParaRPr lang="en-US" dirty="0"/>
          </a:p>
        </p:txBody>
      </p:sp>
      <p:sp>
        <p:nvSpPr>
          <p:cNvPr id="3" name="Content Placeholder 2"/>
          <p:cNvSpPr>
            <a:spLocks noGrp="1"/>
          </p:cNvSpPr>
          <p:nvPr>
            <p:ph sz="half" idx="1"/>
          </p:nvPr>
        </p:nvSpPr>
        <p:spPr>
          <a:xfrm>
            <a:off x="304800" y="1773936"/>
            <a:ext cx="4191000" cy="5084064"/>
          </a:xfrm>
        </p:spPr>
        <p:txBody>
          <a:bodyPr>
            <a:normAutofit fontScale="77500" lnSpcReduction="20000"/>
          </a:bodyPr>
          <a:lstStyle/>
          <a:p>
            <a:pPr>
              <a:spcBef>
                <a:spcPts val="480"/>
              </a:spcBef>
            </a:pPr>
            <a:r>
              <a:rPr lang="en-US" b="1" dirty="0" smtClean="0"/>
              <a:t>END TIME FOCUS</a:t>
            </a:r>
          </a:p>
          <a:p>
            <a:pPr lvl="1">
              <a:spcBef>
                <a:spcPts val="480"/>
              </a:spcBef>
            </a:pPr>
            <a:r>
              <a:rPr lang="en-US" dirty="0" smtClean="0"/>
              <a:t>Unique to WELS lectionary</a:t>
            </a:r>
          </a:p>
          <a:p>
            <a:pPr lvl="1">
              <a:spcBef>
                <a:spcPts val="480"/>
              </a:spcBef>
            </a:pPr>
            <a:r>
              <a:rPr lang="en-US" dirty="0" smtClean="0"/>
              <a:t>Codifies the “End Time” focus that was already present at the end of the church year, but with a specific progression</a:t>
            </a:r>
          </a:p>
          <a:p>
            <a:pPr>
              <a:spcBef>
                <a:spcPts val="1200"/>
              </a:spcBef>
            </a:pPr>
            <a:r>
              <a:rPr lang="en-US" b="1" dirty="0" smtClean="0"/>
              <a:t>FIRST SUNDAY: Reformation</a:t>
            </a:r>
          </a:p>
          <a:p>
            <a:pPr lvl="1">
              <a:spcBef>
                <a:spcPts val="480"/>
              </a:spcBef>
            </a:pPr>
            <a:r>
              <a:rPr lang="en-US" dirty="0" smtClean="0"/>
              <a:t>In CW’s calendar, the Sunday that occurs from October 30-November 5.</a:t>
            </a:r>
          </a:p>
          <a:p>
            <a:pPr lvl="1">
              <a:spcBef>
                <a:spcPts val="480"/>
              </a:spcBef>
            </a:pPr>
            <a:r>
              <a:rPr lang="en-US" dirty="0" smtClean="0"/>
              <a:t>Some places may observe Reformation on October 31 or the Sunday before, and All Saints Day on November 1 or the Sunday after</a:t>
            </a:r>
          </a:p>
          <a:p>
            <a:pPr lvl="1">
              <a:spcBef>
                <a:spcPts val="480"/>
              </a:spcBef>
            </a:pPr>
            <a:r>
              <a:rPr lang="en-US" dirty="0" smtClean="0"/>
              <a:t>Service ideas: Luther’s German Mass?  Responsive reading from the Large Catechism?</a:t>
            </a:r>
          </a:p>
        </p:txBody>
      </p:sp>
      <p:sp>
        <p:nvSpPr>
          <p:cNvPr id="4" name="Content Placeholder 3"/>
          <p:cNvSpPr>
            <a:spLocks noGrp="1"/>
          </p:cNvSpPr>
          <p:nvPr>
            <p:ph sz="half" idx="2"/>
          </p:nvPr>
        </p:nvSpPr>
        <p:spPr>
          <a:xfrm>
            <a:off x="4648200" y="1773936"/>
            <a:ext cx="4343400" cy="5084064"/>
          </a:xfrm>
        </p:spPr>
        <p:txBody>
          <a:bodyPr>
            <a:normAutofit fontScale="77500" lnSpcReduction="20000"/>
          </a:bodyPr>
          <a:lstStyle/>
          <a:p>
            <a:pPr>
              <a:spcBef>
                <a:spcPts val="480"/>
              </a:spcBef>
            </a:pPr>
            <a:r>
              <a:rPr lang="en-US" b="1" dirty="0" smtClean="0"/>
              <a:t>SECOND SUNDAY: Last Judgment</a:t>
            </a:r>
          </a:p>
          <a:p>
            <a:pPr lvl="1">
              <a:spcBef>
                <a:spcPts val="480"/>
              </a:spcBef>
            </a:pPr>
            <a:r>
              <a:rPr lang="en-US" dirty="0" smtClean="0"/>
              <a:t>Christ’s return on the last day</a:t>
            </a:r>
          </a:p>
          <a:p>
            <a:pPr>
              <a:spcBef>
                <a:spcPts val="1200"/>
              </a:spcBef>
            </a:pPr>
            <a:r>
              <a:rPr lang="en-US" b="1" dirty="0" smtClean="0"/>
              <a:t>THIRD SUNDAY: Saints Triumphant</a:t>
            </a:r>
          </a:p>
          <a:p>
            <a:pPr lvl="1">
              <a:spcBef>
                <a:spcPts val="480"/>
              </a:spcBef>
            </a:pPr>
            <a:r>
              <a:rPr lang="en-US" dirty="0" smtClean="0"/>
              <a:t>A preview of the church triumphant in heaven</a:t>
            </a:r>
          </a:p>
          <a:p>
            <a:pPr lvl="1">
              <a:spcBef>
                <a:spcPts val="480"/>
              </a:spcBef>
            </a:pPr>
            <a:r>
              <a:rPr lang="en-US" dirty="0" smtClean="0"/>
              <a:t>Not the same emphasis as All Saints’ Day (November 1)</a:t>
            </a:r>
          </a:p>
          <a:p>
            <a:pPr>
              <a:spcBef>
                <a:spcPts val="1200"/>
              </a:spcBef>
            </a:pPr>
            <a:r>
              <a:rPr lang="en-US" b="1" dirty="0" smtClean="0"/>
              <a:t>LAST SUNDAY: Christ the King</a:t>
            </a:r>
          </a:p>
          <a:p>
            <a:pPr lvl="1"/>
            <a:r>
              <a:rPr lang="en-US" dirty="0" smtClean="0"/>
              <a:t>An Easter and eschatological flavor</a:t>
            </a:r>
          </a:p>
          <a:p>
            <a:pPr lvl="1"/>
            <a:r>
              <a:rPr lang="en-US" dirty="0" smtClean="0"/>
              <a:t>A festive conclusion to the year</a:t>
            </a:r>
          </a:p>
          <a:p>
            <a:pPr>
              <a:spcBef>
                <a:spcPts val="1200"/>
              </a:spcBef>
            </a:pPr>
            <a:r>
              <a:rPr lang="en-US" b="1" dirty="0" smtClean="0"/>
              <a:t>THANKSGIVING</a:t>
            </a:r>
          </a:p>
          <a:p>
            <a:pPr lvl="1"/>
            <a:r>
              <a:rPr lang="en-US" dirty="0" smtClean="0"/>
              <a:t>Explanation of the First Article (Small Catechism)</a:t>
            </a:r>
          </a:p>
          <a:p>
            <a:pPr>
              <a:spcBef>
                <a:spcPts val="480"/>
              </a:spcBef>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Enhancing the Liturgical Year</a:t>
            </a:r>
            <a:endParaRPr lang="en-US" dirty="0"/>
          </a:p>
        </p:txBody>
      </p:sp>
      <p:sp>
        <p:nvSpPr>
          <p:cNvPr id="3" name="Subtitle 2"/>
          <p:cNvSpPr>
            <a:spLocks noGrp="1"/>
          </p:cNvSpPr>
          <p:nvPr>
            <p:ph type="subTitle" idx="1"/>
          </p:nvPr>
        </p:nvSpPr>
        <p:spPr/>
        <p:txBody>
          <a:bodyPr/>
          <a:lstStyle/>
          <a:p>
            <a:r>
              <a:rPr lang="en-US" dirty="0" smtClean="0"/>
              <a:t>WELS National Conference on Worship, Music, and the Arts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Presuppositions</a:t>
            </a:r>
            <a:endParaRPr lang="en-US" dirty="0"/>
          </a:p>
        </p:txBody>
      </p:sp>
      <p:sp>
        <p:nvSpPr>
          <p:cNvPr id="3" name="Content Placeholder 2"/>
          <p:cNvSpPr>
            <a:spLocks noGrp="1"/>
          </p:cNvSpPr>
          <p:nvPr>
            <p:ph idx="1"/>
          </p:nvPr>
        </p:nvSpPr>
        <p:spPr>
          <a:xfrm>
            <a:off x="457200" y="1676401"/>
            <a:ext cx="8229600" cy="5181600"/>
          </a:xfrm>
        </p:spPr>
        <p:txBody>
          <a:bodyPr>
            <a:normAutofit fontScale="77500" lnSpcReduction="20000"/>
          </a:bodyPr>
          <a:lstStyle/>
          <a:p>
            <a:r>
              <a:rPr lang="en-US" dirty="0" smtClean="0"/>
              <a:t>Worship forms communicate what we believe</a:t>
            </a:r>
          </a:p>
          <a:p>
            <a:pPr lvl="1"/>
            <a:r>
              <a:rPr lang="en-US" b="1" dirty="0" smtClean="0"/>
              <a:t>Baptist</a:t>
            </a:r>
            <a:r>
              <a:rPr lang="en-US" dirty="0" smtClean="0"/>
              <a:t> altar call</a:t>
            </a:r>
          </a:p>
          <a:p>
            <a:pPr lvl="1"/>
            <a:r>
              <a:rPr lang="en-US" b="1" dirty="0" smtClean="0"/>
              <a:t>Roman Catholic</a:t>
            </a:r>
            <a:r>
              <a:rPr lang="en-US" dirty="0" smtClean="0"/>
              <a:t> genuflecting toward tabernacle</a:t>
            </a:r>
          </a:p>
          <a:p>
            <a:pPr lvl="1"/>
            <a:r>
              <a:rPr lang="en-US" b="1" dirty="0" smtClean="0"/>
              <a:t>Lutheran</a:t>
            </a:r>
            <a:r>
              <a:rPr lang="en-US" dirty="0" smtClean="0"/>
              <a:t> Word-and-Sacrament service</a:t>
            </a:r>
          </a:p>
          <a:p>
            <a:pPr>
              <a:spcBef>
                <a:spcPts val="1800"/>
              </a:spcBef>
            </a:pPr>
            <a:r>
              <a:rPr lang="en-US" dirty="0" smtClean="0"/>
              <a:t>Communication takes place with more than words</a:t>
            </a:r>
          </a:p>
          <a:p>
            <a:pPr lvl="1"/>
            <a:r>
              <a:rPr lang="en-US" dirty="0" smtClean="0"/>
              <a:t>Social science research tells us that as much as </a:t>
            </a:r>
            <a:r>
              <a:rPr lang="en-US" b="1" dirty="0" smtClean="0"/>
              <a:t>80% of communication is non-verbal</a:t>
            </a:r>
          </a:p>
          <a:p>
            <a:pPr lvl="1"/>
            <a:r>
              <a:rPr lang="en-US" dirty="0" smtClean="0"/>
              <a:t>Younger generations and many minority cultures tend to be more </a:t>
            </a:r>
            <a:r>
              <a:rPr lang="en-US" b="1" dirty="0" smtClean="0"/>
              <a:t>tactile</a:t>
            </a:r>
            <a:r>
              <a:rPr lang="en-US" dirty="0" smtClean="0"/>
              <a:t> and </a:t>
            </a:r>
            <a:r>
              <a:rPr lang="en-US" b="1" dirty="0" smtClean="0"/>
              <a:t>visual</a:t>
            </a:r>
          </a:p>
          <a:p>
            <a:pPr lvl="1"/>
            <a:r>
              <a:rPr lang="en-US" b="1" dirty="0" smtClean="0"/>
              <a:t>Ceremony</a:t>
            </a:r>
            <a:r>
              <a:rPr lang="en-US" dirty="0" smtClean="0"/>
              <a:t> is an important part of our lives, though we don’t often realize it</a:t>
            </a:r>
          </a:p>
          <a:p>
            <a:pPr>
              <a:spcBef>
                <a:spcPts val="1800"/>
              </a:spcBef>
            </a:pPr>
            <a:r>
              <a:rPr lang="en-US" dirty="0" smtClean="0"/>
              <a:t>Worship is not only remembrance but also anamnesis</a:t>
            </a:r>
          </a:p>
          <a:p>
            <a:pPr lvl="1"/>
            <a:r>
              <a:rPr lang="en-US" b="1" dirty="0" smtClean="0"/>
              <a:t>Remembrance</a:t>
            </a:r>
            <a:r>
              <a:rPr lang="en-US" dirty="0" smtClean="0"/>
              <a:t>:  Recalling the past.  History?  Nostalgia?</a:t>
            </a:r>
          </a:p>
          <a:p>
            <a:pPr lvl="1"/>
            <a:r>
              <a:rPr lang="en-US" b="1" dirty="0" smtClean="0"/>
              <a:t>Anamnesis</a:t>
            </a:r>
            <a:r>
              <a:rPr lang="en-US" dirty="0" smtClean="0"/>
              <a:t>:  We recall the past in a “living way” today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23887"/>
            <a:ext cx="8915400" cy="5610225"/>
          </a:xfrm>
          <a:prstGeom prst="rect">
            <a:avLst/>
          </a:prstGeom>
        </p:spPr>
      </p:pic>
    </p:spTree>
    <p:extLst>
      <p:ext uri="{BB962C8B-B14F-4D97-AF65-F5344CB8AC3E}">
        <p14:creationId xmlns:p14="http://schemas.microsoft.com/office/powerpoint/2010/main" val="4087118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Suggestions</a:t>
            </a:r>
            <a:endParaRPr lang="en-US" dirty="0"/>
          </a:p>
        </p:txBody>
      </p:sp>
      <p:sp>
        <p:nvSpPr>
          <p:cNvPr id="3" name="Content Placeholder 2"/>
          <p:cNvSpPr>
            <a:spLocks noGrp="1"/>
          </p:cNvSpPr>
          <p:nvPr>
            <p:ph sz="half" idx="1"/>
          </p:nvPr>
        </p:nvSpPr>
        <p:spPr/>
        <p:txBody>
          <a:bodyPr/>
          <a:lstStyle/>
          <a:p>
            <a:pPr algn="ctr">
              <a:spcAft>
                <a:spcPts val="1200"/>
              </a:spcAft>
              <a:buNone/>
            </a:pPr>
            <a:r>
              <a:rPr lang="en-US" b="1" dirty="0" smtClean="0"/>
              <a:t>CHURCH ART</a:t>
            </a:r>
          </a:p>
          <a:p>
            <a:pPr>
              <a:spcAft>
                <a:spcPts val="1200"/>
              </a:spcAft>
            </a:pPr>
            <a:r>
              <a:rPr lang="en-US" dirty="0" smtClean="0"/>
              <a:t>Purchase </a:t>
            </a:r>
            <a:r>
              <a:rPr lang="en-US" dirty="0" err="1" smtClean="0"/>
              <a:t>paraments</a:t>
            </a:r>
            <a:r>
              <a:rPr lang="en-US" dirty="0" smtClean="0"/>
              <a:t> of high quality and in substantial sizes</a:t>
            </a:r>
          </a:p>
          <a:p>
            <a:r>
              <a:rPr lang="en-US" dirty="0" smtClean="0"/>
              <a:t>Purchase or prepare seasonal banners and tapestries of high quality</a:t>
            </a:r>
            <a:endParaRPr lang="en-US" dirty="0"/>
          </a:p>
        </p:txBody>
      </p:sp>
      <p:pic>
        <p:nvPicPr>
          <p:cNvPr id="5" name="Content Placeholder 4" descr="HPIM3536.JPG"/>
          <p:cNvPicPr>
            <a:picLocks noGrp="1" noChangeAspect="1"/>
          </p:cNvPicPr>
          <p:nvPr>
            <p:ph sz="half" idx="2"/>
          </p:nvPr>
        </p:nvPicPr>
        <p:blipFill>
          <a:blip r:embed="rId3" cstate="print"/>
          <a:stretch>
            <a:fillRect/>
          </a:stretch>
        </p:blipFill>
        <p:spPr>
          <a:xfrm>
            <a:off x="4910233" y="1773238"/>
            <a:ext cx="3514534" cy="462438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Suggestions</a:t>
            </a:r>
            <a:endParaRPr lang="en-US" dirty="0"/>
          </a:p>
        </p:txBody>
      </p:sp>
      <p:sp>
        <p:nvSpPr>
          <p:cNvPr id="3" name="Content Placeholder 2"/>
          <p:cNvSpPr>
            <a:spLocks noGrp="1"/>
          </p:cNvSpPr>
          <p:nvPr>
            <p:ph sz="half" idx="1"/>
          </p:nvPr>
        </p:nvSpPr>
        <p:spPr/>
        <p:txBody>
          <a:bodyPr/>
          <a:lstStyle/>
          <a:p>
            <a:pPr algn="ctr">
              <a:spcAft>
                <a:spcPts val="1200"/>
              </a:spcAft>
              <a:buNone/>
            </a:pPr>
            <a:r>
              <a:rPr lang="en-US" b="1" dirty="0" smtClean="0"/>
              <a:t>SEASONS &amp; SUNDAYS</a:t>
            </a:r>
          </a:p>
          <a:p>
            <a:pPr>
              <a:spcAft>
                <a:spcPts val="1200"/>
              </a:spcAft>
            </a:pPr>
            <a:r>
              <a:rPr lang="en-US" dirty="0" smtClean="0"/>
              <a:t>Design and prepare service folders that reflect the changing seasons</a:t>
            </a:r>
          </a:p>
          <a:p>
            <a:pPr>
              <a:spcAft>
                <a:spcPts val="1200"/>
              </a:spcAft>
            </a:pPr>
            <a:r>
              <a:rPr lang="en-US" dirty="0" smtClean="0"/>
              <a:t>Use the Psalm of the day and the Verse of the Day</a:t>
            </a:r>
            <a:endParaRPr lang="en-US" dirty="0"/>
          </a:p>
        </p:txBody>
      </p:sp>
      <p:pic>
        <p:nvPicPr>
          <p:cNvPr id="7" name="Content Placeholder 6" descr="B025-38.TIF"/>
          <p:cNvPicPr>
            <a:picLocks noGrp="1" noChangeAspect="1"/>
          </p:cNvPicPr>
          <p:nvPr>
            <p:ph sz="half" idx="2"/>
          </p:nvPr>
        </p:nvPicPr>
        <p:blipFill>
          <a:blip r:embed="rId3" cstate="print"/>
          <a:stretch>
            <a:fillRect/>
          </a:stretch>
        </p:blipFill>
        <p:spPr>
          <a:xfrm>
            <a:off x="4986162" y="1773238"/>
            <a:ext cx="3362675" cy="462438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Suggestions</a:t>
            </a:r>
            <a:endParaRPr lang="en-US" dirty="0"/>
          </a:p>
        </p:txBody>
      </p:sp>
      <p:sp>
        <p:nvSpPr>
          <p:cNvPr id="3" name="Content Placeholder 2"/>
          <p:cNvSpPr>
            <a:spLocks noGrp="1"/>
          </p:cNvSpPr>
          <p:nvPr>
            <p:ph sz="half" idx="1"/>
          </p:nvPr>
        </p:nvSpPr>
        <p:spPr>
          <a:xfrm>
            <a:off x="457200" y="1773936"/>
            <a:ext cx="4038600" cy="5084064"/>
          </a:xfrm>
        </p:spPr>
        <p:txBody>
          <a:bodyPr>
            <a:normAutofit fontScale="85000" lnSpcReduction="20000"/>
          </a:bodyPr>
          <a:lstStyle/>
          <a:p>
            <a:pPr algn="ctr">
              <a:spcAft>
                <a:spcPts val="1200"/>
              </a:spcAft>
              <a:buNone/>
            </a:pPr>
            <a:r>
              <a:rPr lang="en-US" b="1" dirty="0" smtClean="0"/>
              <a:t>SEASONS &amp; SUNDAYS</a:t>
            </a:r>
          </a:p>
          <a:p>
            <a:pPr>
              <a:spcAft>
                <a:spcPts val="1200"/>
              </a:spcAft>
            </a:pPr>
            <a:r>
              <a:rPr lang="en-US" dirty="0" smtClean="0"/>
              <a:t>Select seasonal distribution hymns</a:t>
            </a:r>
          </a:p>
          <a:p>
            <a:pPr>
              <a:spcAft>
                <a:spcPts val="600"/>
              </a:spcAft>
            </a:pPr>
            <a:r>
              <a:rPr lang="en-US" dirty="0" smtClean="0"/>
              <a:t>Make sure of seasonal emphases in the Prayer of the Church</a:t>
            </a:r>
          </a:p>
          <a:p>
            <a:pPr lvl="1"/>
            <a:r>
              <a:rPr lang="en-US" i="1" dirty="0" smtClean="0"/>
              <a:t>CW: Altar Book</a:t>
            </a:r>
          </a:p>
          <a:p>
            <a:pPr lvl="1"/>
            <a:r>
              <a:rPr lang="en-US" dirty="0" smtClean="0"/>
              <a:t>LCMS’s “Let Us Pray”</a:t>
            </a:r>
          </a:p>
          <a:p>
            <a:pPr>
              <a:spcBef>
                <a:spcPts val="1200"/>
              </a:spcBef>
            </a:pPr>
            <a:r>
              <a:rPr lang="en-US" dirty="0" smtClean="0"/>
              <a:t>Preach in a way that reflects the integrity of the various seasons</a:t>
            </a:r>
          </a:p>
          <a:p>
            <a:pPr>
              <a:spcBef>
                <a:spcPts val="1200"/>
              </a:spcBef>
            </a:pPr>
            <a:r>
              <a:rPr lang="en-US" dirty="0" smtClean="0"/>
              <a:t>Carefully compare traditions of short and long experience in the church</a:t>
            </a:r>
            <a:endParaRPr lang="en-US" dirty="0"/>
          </a:p>
        </p:txBody>
      </p:sp>
      <p:sp>
        <p:nvSpPr>
          <p:cNvPr id="8" name="Content Placeholder 7"/>
          <p:cNvSpPr>
            <a:spLocks noGrp="1"/>
          </p:cNvSpPr>
          <p:nvPr>
            <p:ph sz="half" idx="2"/>
          </p:nvPr>
        </p:nvSpPr>
        <p:spPr>
          <a:xfrm>
            <a:off x="4800600" y="1752600"/>
            <a:ext cx="4038600" cy="4623816"/>
          </a:xfrm>
          <a:blipFill>
            <a:blip r:embed="rId3" cstate="print"/>
            <a:tile tx="0" ty="0" sx="100000" sy="100000" flip="none" algn="tl"/>
          </a:blipFill>
        </p:spPr>
        <p:txBody>
          <a:bodyPr>
            <a:normAutofit fontScale="85000" lnSpcReduction="20000"/>
          </a:bodyPr>
          <a:lstStyle/>
          <a:p>
            <a:pPr marL="0">
              <a:lnSpc>
                <a:spcPct val="110000"/>
              </a:lnSpc>
              <a:buNone/>
              <a:tabLst>
                <a:tab pos="5486400" algn="r"/>
              </a:tabLst>
            </a:pPr>
            <a:r>
              <a:rPr lang="en-US" sz="2400" b="1" dirty="0" smtClean="0">
                <a:latin typeface="Times New Roman"/>
                <a:ea typeface="Calibri"/>
              </a:rPr>
              <a:t>PRAYER OF THE CHURCH</a:t>
            </a:r>
            <a:endParaRPr lang="en-US" sz="2400" dirty="0" smtClean="0">
              <a:latin typeface="Times New Roman"/>
              <a:ea typeface="Calibri"/>
            </a:endParaRPr>
          </a:p>
          <a:p>
            <a:pPr marL="347345" indent="-347345">
              <a:lnSpc>
                <a:spcPct val="110000"/>
              </a:lnSpc>
              <a:buNone/>
            </a:pPr>
            <a:r>
              <a:rPr lang="en-US" sz="2400" b="1" dirty="0" smtClean="0">
                <a:latin typeface="Times New Roman"/>
                <a:ea typeface="Times New Roman"/>
              </a:rPr>
              <a:t> </a:t>
            </a:r>
            <a:endParaRPr lang="en-US" sz="2400" dirty="0" smtClean="0">
              <a:latin typeface="Times New Roman"/>
              <a:ea typeface="Calibri"/>
            </a:endParaRPr>
          </a:p>
          <a:p>
            <a:pPr marL="548640" indent="-548640">
              <a:lnSpc>
                <a:spcPct val="110000"/>
              </a:lnSpc>
              <a:spcAft>
                <a:spcPts val="1200"/>
              </a:spcAft>
              <a:buNone/>
            </a:pPr>
            <a:r>
              <a:rPr lang="en-US" sz="2400" b="1" dirty="0" smtClean="0">
                <a:latin typeface="Times New Roman"/>
                <a:ea typeface="Calibri"/>
              </a:rPr>
              <a:t>M:</a:t>
            </a:r>
            <a:r>
              <a:rPr lang="en-US" sz="2400" dirty="0" smtClean="0">
                <a:latin typeface="Times New Roman"/>
                <a:ea typeface="Calibri"/>
              </a:rPr>
              <a:t>	Dear Father in heaven, with your gift of a Savior you restored hope for our fallen world and brought glory to your name.  We thank you for the good news that you have reconciled the world to yourself through your Son.</a:t>
            </a:r>
          </a:p>
          <a:p>
            <a:pPr marL="548640" indent="-548640">
              <a:lnSpc>
                <a:spcPct val="110000"/>
              </a:lnSpc>
              <a:spcAft>
                <a:spcPts val="1200"/>
              </a:spcAft>
              <a:buNone/>
              <a:tabLst>
                <a:tab pos="228600" algn="l"/>
                <a:tab pos="457200" algn="l"/>
              </a:tabLst>
            </a:pPr>
            <a:r>
              <a:rPr lang="en-US" sz="2400" b="1" dirty="0" smtClean="0">
                <a:latin typeface="Times New Roman"/>
                <a:ea typeface="Times New Roman"/>
                <a:cs typeface="New York"/>
              </a:rPr>
              <a:t>C:		Be with us as you give us opportunities to proclaim your glorious name of salvation in Jesus Christ our Savior.</a:t>
            </a:r>
            <a:endParaRPr lang="en-US" sz="2400" dirty="0" smtClean="0">
              <a:latin typeface="New York"/>
              <a:ea typeface="Times New Roman"/>
              <a:cs typeface="New York"/>
            </a:endParaRPr>
          </a:p>
          <a:p>
            <a:pPr>
              <a:buNone/>
            </a:pPr>
            <a:endParaRPr lang="en-US" dirty="0"/>
          </a:p>
        </p:txBody>
      </p:sp>
      <p:cxnSp>
        <p:nvCxnSpPr>
          <p:cNvPr id="10" name="Straight Arrow Connector 9"/>
          <p:cNvCxnSpPr/>
          <p:nvPr/>
        </p:nvCxnSpPr>
        <p:spPr>
          <a:xfrm>
            <a:off x="2971800" y="41910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Advent Preparation</a:t>
            </a:r>
            <a:endParaRPr lang="en-US" dirty="0"/>
          </a:p>
        </p:txBody>
      </p:sp>
      <p:sp>
        <p:nvSpPr>
          <p:cNvPr id="3" name="Content Placeholder 2"/>
          <p:cNvSpPr>
            <a:spLocks noGrp="1"/>
          </p:cNvSpPr>
          <p:nvPr>
            <p:ph sz="half" idx="1"/>
          </p:nvPr>
        </p:nvSpPr>
        <p:spPr>
          <a:xfrm>
            <a:off x="457200" y="1773936"/>
            <a:ext cx="4038600" cy="4779264"/>
          </a:xfrm>
        </p:spPr>
        <p:txBody>
          <a:bodyPr>
            <a:normAutofit/>
          </a:bodyPr>
          <a:lstStyle/>
          <a:p>
            <a:pPr>
              <a:buNone/>
            </a:pPr>
            <a:r>
              <a:rPr lang="en-US" sz="2400" b="1" dirty="0" smtClean="0"/>
              <a:t>ADVENT SUNDAY THEMES</a:t>
            </a:r>
          </a:p>
          <a:p>
            <a:pPr>
              <a:buNone/>
            </a:pPr>
            <a:endParaRPr lang="en-US" sz="2400" b="1" dirty="0" smtClean="0"/>
          </a:p>
          <a:p>
            <a:r>
              <a:rPr lang="en-US" b="1" dirty="0" smtClean="0"/>
              <a:t>Week 1: </a:t>
            </a:r>
            <a:r>
              <a:rPr lang="en-US" u="sng" dirty="0" smtClean="0"/>
              <a:t>R</a:t>
            </a:r>
            <a:r>
              <a:rPr lang="en-US" dirty="0" smtClean="0"/>
              <a:t>eadiness</a:t>
            </a:r>
          </a:p>
          <a:p>
            <a:r>
              <a:rPr lang="en-US" b="1" dirty="0" smtClean="0"/>
              <a:t>Week 2: </a:t>
            </a:r>
            <a:r>
              <a:rPr lang="en-US" u="sng" dirty="0" smtClean="0"/>
              <a:t>R</a:t>
            </a:r>
            <a:r>
              <a:rPr lang="en-US" dirty="0" smtClean="0"/>
              <a:t>epentance</a:t>
            </a:r>
          </a:p>
          <a:p>
            <a:r>
              <a:rPr lang="en-US" b="1" dirty="0" smtClean="0"/>
              <a:t>Week 3: </a:t>
            </a:r>
            <a:r>
              <a:rPr lang="en-US" u="sng" dirty="0" smtClean="0"/>
              <a:t>R</a:t>
            </a:r>
            <a:r>
              <a:rPr lang="en-US" dirty="0" smtClean="0"/>
              <a:t>ejoicing</a:t>
            </a:r>
          </a:p>
          <a:p>
            <a:r>
              <a:rPr lang="en-US" b="1" dirty="0" smtClean="0"/>
              <a:t>Week 4: </a:t>
            </a:r>
            <a:r>
              <a:rPr lang="en-US" dirty="0" smtClean="0"/>
              <a:t>This Sunday transitions from a focus on the Second Advent of Christ to a focus on his First Advent, i.e. his birth</a:t>
            </a:r>
            <a:endParaRPr lang="en-US" b="1" dirty="0"/>
          </a:p>
        </p:txBody>
      </p:sp>
      <p:pic>
        <p:nvPicPr>
          <p:cNvPr id="7" name="Content Placeholder 6" descr="Banner Advent 2.jpg"/>
          <p:cNvPicPr>
            <a:picLocks noGrp="1" noChangeAspect="1"/>
          </p:cNvPicPr>
          <p:nvPr>
            <p:ph sz="half" idx="2"/>
          </p:nvPr>
        </p:nvPicPr>
        <p:blipFill>
          <a:blip r:embed="rId3" cstate="print"/>
          <a:stretch>
            <a:fillRect/>
          </a:stretch>
        </p:blipFill>
        <p:spPr>
          <a:xfrm>
            <a:off x="5181600" y="2104231"/>
            <a:ext cx="2936677" cy="391556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483</TotalTime>
  <Words>1023</Words>
  <Application>Microsoft Office PowerPoint</Application>
  <PresentationFormat>On-screen Show (4:3)</PresentationFormat>
  <Paragraphs>167</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Corbel</vt:lpstr>
      <vt:lpstr>New York</vt:lpstr>
      <vt:lpstr>Times New Roman</vt:lpstr>
      <vt:lpstr>Wingdings</vt:lpstr>
      <vt:lpstr>Wingdings 2</vt:lpstr>
      <vt:lpstr>Wingdings 3</vt:lpstr>
      <vt:lpstr>Module</vt:lpstr>
      <vt:lpstr>PowerPoint Presentation</vt:lpstr>
      <vt:lpstr>PowerPoint Presentation</vt:lpstr>
      <vt:lpstr>Enhancing the Liturgical Year</vt:lpstr>
      <vt:lpstr>Presuppositions</vt:lpstr>
      <vt:lpstr>PowerPoint Presentation</vt:lpstr>
      <vt:lpstr>General Suggestions</vt:lpstr>
      <vt:lpstr>General Suggestions</vt:lpstr>
      <vt:lpstr>General Suggestions</vt:lpstr>
      <vt:lpstr>Advent Preparation</vt:lpstr>
      <vt:lpstr>Advent Preparation</vt:lpstr>
      <vt:lpstr>Christmas: Celebrate the Incarnation</vt:lpstr>
      <vt:lpstr>Epiphany: Christ Is Revealed as God</vt:lpstr>
      <vt:lpstr>Epiphany: Christ Is Revealed as God</vt:lpstr>
      <vt:lpstr>Ash Wednesday &amp; Repentance</vt:lpstr>
      <vt:lpstr>Lent: Christ in Conflict</vt:lpstr>
      <vt:lpstr>Holy Week: The High Point of the Church Year</vt:lpstr>
      <vt:lpstr>Easter:  Christ Is Risen!</vt:lpstr>
      <vt:lpstr>Easter:  Christ Is Risen!</vt:lpstr>
      <vt:lpstr>Ascension</vt:lpstr>
      <vt:lpstr>Pentecost:  The Time of the Church</vt:lpstr>
      <vt:lpstr>End Time Season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Liturgical Year</dc:title>
  <dc:creator>Johnold</dc:creator>
  <cp:lastModifiedBy>jstrey</cp:lastModifiedBy>
  <cp:revision>47</cp:revision>
  <dcterms:created xsi:type="dcterms:W3CDTF">2010-01-30T06:34:19Z</dcterms:created>
  <dcterms:modified xsi:type="dcterms:W3CDTF">2014-07-23T20:24:28Z</dcterms:modified>
</cp:coreProperties>
</file>